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6" r:id="rId1"/>
  </p:sldMasterIdLst>
  <p:sldIdLst>
    <p:sldId id="256" r:id="rId2"/>
    <p:sldId id="257" r:id="rId3"/>
    <p:sldId id="258" r:id="rId4"/>
    <p:sldId id="259" r:id="rId5"/>
    <p:sldId id="265" r:id="rId6"/>
    <p:sldId id="260" r:id="rId7"/>
    <p:sldId id="261" r:id="rId8"/>
    <p:sldId id="262" r:id="rId9"/>
    <p:sldId id="263"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12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1950"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AEAA3F-8B57-4549-9866-26EEA6036F80}" type="doc">
      <dgm:prSet loTypeId="urn:microsoft.com/office/officeart/2005/8/layout/process1" loCatId="process" qsTypeId="urn:microsoft.com/office/officeart/2005/8/quickstyle/simple1" qsCatId="simple" csTypeId="urn:microsoft.com/office/officeart/2005/8/colors/accent1_2" csCatId="accent1"/>
      <dgm:spPr/>
      <dgm:t>
        <a:bodyPr/>
        <a:lstStyle/>
        <a:p>
          <a:endParaRPr lang="en-IN"/>
        </a:p>
      </dgm:t>
    </dgm:pt>
    <dgm:pt modelId="{56F2F585-3259-47D8-9AF1-B98CA5B78869}">
      <dgm:prSet/>
      <dgm:spPr/>
      <dgm:t>
        <a:bodyPr/>
        <a:lstStyle/>
        <a:p>
          <a:r>
            <a:rPr lang="en-US" b="0" i="0"/>
            <a:t>Replace missing values denoted as "?" with NaN values.</a:t>
          </a:r>
          <a:endParaRPr lang="en-IN"/>
        </a:p>
      </dgm:t>
    </dgm:pt>
    <dgm:pt modelId="{D3FB3765-B8CF-442F-B154-D96A434CF658}" type="parTrans" cxnId="{3A705792-E62B-4182-8148-DCF6919074B9}">
      <dgm:prSet/>
      <dgm:spPr/>
      <dgm:t>
        <a:bodyPr/>
        <a:lstStyle/>
        <a:p>
          <a:endParaRPr lang="en-IN"/>
        </a:p>
      </dgm:t>
    </dgm:pt>
    <dgm:pt modelId="{145F4EC4-F471-4F7A-8D16-69CAD3DDEB20}" type="sibTrans" cxnId="{3A705792-E62B-4182-8148-DCF6919074B9}">
      <dgm:prSet/>
      <dgm:spPr/>
      <dgm:t>
        <a:bodyPr/>
        <a:lstStyle/>
        <a:p>
          <a:endParaRPr lang="en-IN"/>
        </a:p>
      </dgm:t>
    </dgm:pt>
    <dgm:pt modelId="{F262E178-E1B9-48C5-9D73-4D38D1E96119}">
      <dgm:prSet/>
      <dgm:spPr/>
      <dgm:t>
        <a:bodyPr/>
        <a:lstStyle/>
        <a:p>
          <a:r>
            <a:rPr lang="en-US" b="0" i="0" dirty="0"/>
            <a:t>Normalize numeric attributes to have a common scale.</a:t>
          </a:r>
          <a:endParaRPr lang="en-IN" dirty="0"/>
        </a:p>
      </dgm:t>
    </dgm:pt>
    <dgm:pt modelId="{23D47CD1-C0ED-4416-85D2-00096E423D9D}" type="parTrans" cxnId="{9548FA98-E6BC-4D73-8801-8FE8002A1763}">
      <dgm:prSet/>
      <dgm:spPr/>
      <dgm:t>
        <a:bodyPr/>
        <a:lstStyle/>
        <a:p>
          <a:endParaRPr lang="en-IN"/>
        </a:p>
      </dgm:t>
    </dgm:pt>
    <dgm:pt modelId="{D683F25A-4002-42D3-AEDA-6C02B9787040}" type="sibTrans" cxnId="{9548FA98-E6BC-4D73-8801-8FE8002A1763}">
      <dgm:prSet/>
      <dgm:spPr/>
      <dgm:t>
        <a:bodyPr/>
        <a:lstStyle/>
        <a:p>
          <a:endParaRPr lang="en-IN"/>
        </a:p>
      </dgm:t>
    </dgm:pt>
    <dgm:pt modelId="{3D20B297-563B-41A6-A489-F8797ADFF171}">
      <dgm:prSet/>
      <dgm:spPr/>
      <dgm:t>
        <a:bodyPr/>
        <a:lstStyle/>
        <a:p>
          <a:r>
            <a:rPr lang="en-US" b="0" i="0"/>
            <a:t>One-hot encode categorical attributes to convert them into numeric values.</a:t>
          </a:r>
          <a:endParaRPr lang="en-IN"/>
        </a:p>
      </dgm:t>
    </dgm:pt>
    <dgm:pt modelId="{B559EE55-63B5-4751-B055-512BAC53B4F1}" type="parTrans" cxnId="{0476F175-218A-4263-984E-F8D679587169}">
      <dgm:prSet/>
      <dgm:spPr/>
      <dgm:t>
        <a:bodyPr/>
        <a:lstStyle/>
        <a:p>
          <a:endParaRPr lang="en-IN"/>
        </a:p>
      </dgm:t>
    </dgm:pt>
    <dgm:pt modelId="{4B47E1AE-B2A0-4986-A40C-5B8850B321B6}" type="sibTrans" cxnId="{0476F175-218A-4263-984E-F8D679587169}">
      <dgm:prSet/>
      <dgm:spPr/>
      <dgm:t>
        <a:bodyPr/>
        <a:lstStyle/>
        <a:p>
          <a:endParaRPr lang="en-IN"/>
        </a:p>
      </dgm:t>
    </dgm:pt>
    <dgm:pt modelId="{C7046C76-E4BA-46FB-B582-0AFC72609F05}">
      <dgm:prSet/>
      <dgm:spPr/>
      <dgm:t>
        <a:bodyPr/>
        <a:lstStyle/>
        <a:p>
          <a:r>
            <a:rPr lang="en-US" b="0" i="0" dirty="0"/>
            <a:t>Replace </a:t>
          </a:r>
          <a:r>
            <a:rPr lang="en-US" b="0" i="0" dirty="0" err="1"/>
            <a:t>NaN</a:t>
          </a:r>
          <a:r>
            <a:rPr lang="en-US" b="0" i="0" dirty="0"/>
            <a:t> values with the mean value of the respective feature.</a:t>
          </a:r>
          <a:endParaRPr lang="en-IN" dirty="0"/>
        </a:p>
      </dgm:t>
    </dgm:pt>
    <dgm:pt modelId="{E6BA627F-0F2D-4A2D-92B6-A1142E97F7D5}" type="parTrans" cxnId="{562183BD-35EB-42F5-9DF9-BEBE836841AC}">
      <dgm:prSet/>
      <dgm:spPr/>
      <dgm:t>
        <a:bodyPr/>
        <a:lstStyle/>
        <a:p>
          <a:endParaRPr lang="en-IN"/>
        </a:p>
      </dgm:t>
    </dgm:pt>
    <dgm:pt modelId="{6EE39943-EA48-4AA5-B37B-45F5C45F05D8}" type="sibTrans" cxnId="{562183BD-35EB-42F5-9DF9-BEBE836841AC}">
      <dgm:prSet/>
      <dgm:spPr/>
      <dgm:t>
        <a:bodyPr/>
        <a:lstStyle/>
        <a:p>
          <a:endParaRPr lang="en-IN"/>
        </a:p>
      </dgm:t>
    </dgm:pt>
    <dgm:pt modelId="{7E287D4E-FC0B-41F3-B4F4-F1401CD4CC42}" type="pres">
      <dgm:prSet presAssocID="{12AEAA3F-8B57-4549-9866-26EEA6036F80}" presName="Name0" presStyleCnt="0">
        <dgm:presLayoutVars>
          <dgm:dir/>
          <dgm:resizeHandles val="exact"/>
        </dgm:presLayoutVars>
      </dgm:prSet>
      <dgm:spPr/>
    </dgm:pt>
    <dgm:pt modelId="{41BDB17D-2D26-4916-9F19-F1C701E9CF1A}" type="pres">
      <dgm:prSet presAssocID="{56F2F585-3259-47D8-9AF1-B98CA5B78869}" presName="node" presStyleLbl="node1" presStyleIdx="0" presStyleCnt="4">
        <dgm:presLayoutVars>
          <dgm:bulletEnabled val="1"/>
        </dgm:presLayoutVars>
      </dgm:prSet>
      <dgm:spPr/>
    </dgm:pt>
    <dgm:pt modelId="{B42221C2-5683-4038-9C1D-99937CA4B4C9}" type="pres">
      <dgm:prSet presAssocID="{145F4EC4-F471-4F7A-8D16-69CAD3DDEB20}" presName="sibTrans" presStyleLbl="sibTrans2D1" presStyleIdx="0" presStyleCnt="3"/>
      <dgm:spPr/>
    </dgm:pt>
    <dgm:pt modelId="{5ECBDA0F-4381-497D-9FE7-591495B13BA6}" type="pres">
      <dgm:prSet presAssocID="{145F4EC4-F471-4F7A-8D16-69CAD3DDEB20}" presName="connectorText" presStyleLbl="sibTrans2D1" presStyleIdx="0" presStyleCnt="3"/>
      <dgm:spPr/>
    </dgm:pt>
    <dgm:pt modelId="{5C021AA0-A140-489F-B49C-359ECF4CBFAD}" type="pres">
      <dgm:prSet presAssocID="{F262E178-E1B9-48C5-9D73-4D38D1E96119}" presName="node" presStyleLbl="node1" presStyleIdx="1" presStyleCnt="4">
        <dgm:presLayoutVars>
          <dgm:bulletEnabled val="1"/>
        </dgm:presLayoutVars>
      </dgm:prSet>
      <dgm:spPr/>
    </dgm:pt>
    <dgm:pt modelId="{1B71C259-4E05-4241-B867-A8A177C94177}" type="pres">
      <dgm:prSet presAssocID="{D683F25A-4002-42D3-AEDA-6C02B9787040}" presName="sibTrans" presStyleLbl="sibTrans2D1" presStyleIdx="1" presStyleCnt="3"/>
      <dgm:spPr/>
    </dgm:pt>
    <dgm:pt modelId="{DC37BE11-BEE9-4E78-B653-15AE5D9AF26A}" type="pres">
      <dgm:prSet presAssocID="{D683F25A-4002-42D3-AEDA-6C02B9787040}" presName="connectorText" presStyleLbl="sibTrans2D1" presStyleIdx="1" presStyleCnt="3"/>
      <dgm:spPr/>
    </dgm:pt>
    <dgm:pt modelId="{F16F72C9-CA86-4DE4-90AF-E864E7A6EF82}" type="pres">
      <dgm:prSet presAssocID="{3D20B297-563B-41A6-A489-F8797ADFF171}" presName="node" presStyleLbl="node1" presStyleIdx="2" presStyleCnt="4">
        <dgm:presLayoutVars>
          <dgm:bulletEnabled val="1"/>
        </dgm:presLayoutVars>
      </dgm:prSet>
      <dgm:spPr/>
    </dgm:pt>
    <dgm:pt modelId="{BB0D03EA-AE1A-4312-A6FD-17EEEA348992}" type="pres">
      <dgm:prSet presAssocID="{4B47E1AE-B2A0-4986-A40C-5B8850B321B6}" presName="sibTrans" presStyleLbl="sibTrans2D1" presStyleIdx="2" presStyleCnt="3"/>
      <dgm:spPr/>
    </dgm:pt>
    <dgm:pt modelId="{91251B86-9870-4413-A4B7-5BE250B7D6DE}" type="pres">
      <dgm:prSet presAssocID="{4B47E1AE-B2A0-4986-A40C-5B8850B321B6}" presName="connectorText" presStyleLbl="sibTrans2D1" presStyleIdx="2" presStyleCnt="3"/>
      <dgm:spPr/>
    </dgm:pt>
    <dgm:pt modelId="{54991366-4E70-4CDB-BA23-D88C850F997C}" type="pres">
      <dgm:prSet presAssocID="{C7046C76-E4BA-46FB-B582-0AFC72609F05}" presName="node" presStyleLbl="node1" presStyleIdx="3" presStyleCnt="4">
        <dgm:presLayoutVars>
          <dgm:bulletEnabled val="1"/>
        </dgm:presLayoutVars>
      </dgm:prSet>
      <dgm:spPr/>
    </dgm:pt>
  </dgm:ptLst>
  <dgm:cxnLst>
    <dgm:cxn modelId="{6A7B9E25-EF9D-43AF-BE59-A4AC6EECE84C}" type="presOf" srcId="{3D20B297-563B-41A6-A489-F8797ADFF171}" destId="{F16F72C9-CA86-4DE4-90AF-E864E7A6EF82}" srcOrd="0" destOrd="0" presId="urn:microsoft.com/office/officeart/2005/8/layout/process1"/>
    <dgm:cxn modelId="{17EEB960-8A31-4755-8192-039DF89B381B}" type="presOf" srcId="{C7046C76-E4BA-46FB-B582-0AFC72609F05}" destId="{54991366-4E70-4CDB-BA23-D88C850F997C}" srcOrd="0" destOrd="0" presId="urn:microsoft.com/office/officeart/2005/8/layout/process1"/>
    <dgm:cxn modelId="{8C30A343-DE35-4A1A-B1C5-C11ABF1B4A47}" type="presOf" srcId="{4B47E1AE-B2A0-4986-A40C-5B8850B321B6}" destId="{BB0D03EA-AE1A-4312-A6FD-17EEEA348992}" srcOrd="0" destOrd="0" presId="urn:microsoft.com/office/officeart/2005/8/layout/process1"/>
    <dgm:cxn modelId="{8A4DDA4C-0FE0-4AF7-8D8F-79F38210F4E5}" type="presOf" srcId="{145F4EC4-F471-4F7A-8D16-69CAD3DDEB20}" destId="{B42221C2-5683-4038-9C1D-99937CA4B4C9}" srcOrd="0" destOrd="0" presId="urn:microsoft.com/office/officeart/2005/8/layout/process1"/>
    <dgm:cxn modelId="{B97BC570-756B-4718-BA58-A140EAB0BEAD}" type="presOf" srcId="{D683F25A-4002-42D3-AEDA-6C02B9787040}" destId="{1B71C259-4E05-4241-B867-A8A177C94177}" srcOrd="0" destOrd="0" presId="urn:microsoft.com/office/officeart/2005/8/layout/process1"/>
    <dgm:cxn modelId="{0476F175-218A-4263-984E-F8D679587169}" srcId="{12AEAA3F-8B57-4549-9866-26EEA6036F80}" destId="{3D20B297-563B-41A6-A489-F8797ADFF171}" srcOrd="2" destOrd="0" parTransId="{B559EE55-63B5-4751-B055-512BAC53B4F1}" sibTransId="{4B47E1AE-B2A0-4986-A40C-5B8850B321B6}"/>
    <dgm:cxn modelId="{8B93DE77-1461-40D3-BEB6-3DCD581338C0}" type="presOf" srcId="{F262E178-E1B9-48C5-9D73-4D38D1E96119}" destId="{5C021AA0-A140-489F-B49C-359ECF4CBFAD}" srcOrd="0" destOrd="0" presId="urn:microsoft.com/office/officeart/2005/8/layout/process1"/>
    <dgm:cxn modelId="{3A705792-E62B-4182-8148-DCF6919074B9}" srcId="{12AEAA3F-8B57-4549-9866-26EEA6036F80}" destId="{56F2F585-3259-47D8-9AF1-B98CA5B78869}" srcOrd="0" destOrd="0" parTransId="{D3FB3765-B8CF-442F-B154-D96A434CF658}" sibTransId="{145F4EC4-F471-4F7A-8D16-69CAD3DDEB20}"/>
    <dgm:cxn modelId="{9548FA98-E6BC-4D73-8801-8FE8002A1763}" srcId="{12AEAA3F-8B57-4549-9866-26EEA6036F80}" destId="{F262E178-E1B9-48C5-9D73-4D38D1E96119}" srcOrd="1" destOrd="0" parTransId="{23D47CD1-C0ED-4416-85D2-00096E423D9D}" sibTransId="{D683F25A-4002-42D3-AEDA-6C02B9787040}"/>
    <dgm:cxn modelId="{9D0BE7A1-A618-4F1D-B6AD-E7F71F8BD715}" type="presOf" srcId="{12AEAA3F-8B57-4549-9866-26EEA6036F80}" destId="{7E287D4E-FC0B-41F3-B4F4-F1401CD4CC42}" srcOrd="0" destOrd="0" presId="urn:microsoft.com/office/officeart/2005/8/layout/process1"/>
    <dgm:cxn modelId="{FC0593AE-251C-41EE-B7BE-D0BAF0AA6A98}" type="presOf" srcId="{56F2F585-3259-47D8-9AF1-B98CA5B78869}" destId="{41BDB17D-2D26-4916-9F19-F1C701E9CF1A}" srcOrd="0" destOrd="0" presId="urn:microsoft.com/office/officeart/2005/8/layout/process1"/>
    <dgm:cxn modelId="{60EE18B4-C9AA-4A8A-A1A1-9333F6B24308}" type="presOf" srcId="{4B47E1AE-B2A0-4986-A40C-5B8850B321B6}" destId="{91251B86-9870-4413-A4B7-5BE250B7D6DE}" srcOrd="1" destOrd="0" presId="urn:microsoft.com/office/officeart/2005/8/layout/process1"/>
    <dgm:cxn modelId="{562183BD-35EB-42F5-9DF9-BEBE836841AC}" srcId="{12AEAA3F-8B57-4549-9866-26EEA6036F80}" destId="{C7046C76-E4BA-46FB-B582-0AFC72609F05}" srcOrd="3" destOrd="0" parTransId="{E6BA627F-0F2D-4A2D-92B6-A1142E97F7D5}" sibTransId="{6EE39943-EA48-4AA5-B37B-45F5C45F05D8}"/>
    <dgm:cxn modelId="{5CDC71C3-B976-49BF-85E4-392796874D8C}" type="presOf" srcId="{D683F25A-4002-42D3-AEDA-6C02B9787040}" destId="{DC37BE11-BEE9-4E78-B653-15AE5D9AF26A}" srcOrd="1" destOrd="0" presId="urn:microsoft.com/office/officeart/2005/8/layout/process1"/>
    <dgm:cxn modelId="{0BEE05F8-C136-422F-BE84-6542B71CDA6B}" type="presOf" srcId="{145F4EC4-F471-4F7A-8D16-69CAD3DDEB20}" destId="{5ECBDA0F-4381-497D-9FE7-591495B13BA6}" srcOrd="1" destOrd="0" presId="urn:microsoft.com/office/officeart/2005/8/layout/process1"/>
    <dgm:cxn modelId="{8C13C023-E90A-4BB3-B754-CC673C5E457B}" type="presParOf" srcId="{7E287D4E-FC0B-41F3-B4F4-F1401CD4CC42}" destId="{41BDB17D-2D26-4916-9F19-F1C701E9CF1A}" srcOrd="0" destOrd="0" presId="urn:microsoft.com/office/officeart/2005/8/layout/process1"/>
    <dgm:cxn modelId="{89BE6B71-2F12-421D-8BEC-9EA238661A68}" type="presParOf" srcId="{7E287D4E-FC0B-41F3-B4F4-F1401CD4CC42}" destId="{B42221C2-5683-4038-9C1D-99937CA4B4C9}" srcOrd="1" destOrd="0" presId="urn:microsoft.com/office/officeart/2005/8/layout/process1"/>
    <dgm:cxn modelId="{AB9BCA3E-2C16-4A43-9971-A684DE69203C}" type="presParOf" srcId="{B42221C2-5683-4038-9C1D-99937CA4B4C9}" destId="{5ECBDA0F-4381-497D-9FE7-591495B13BA6}" srcOrd="0" destOrd="0" presId="urn:microsoft.com/office/officeart/2005/8/layout/process1"/>
    <dgm:cxn modelId="{2F80517D-57F2-46C3-8572-49F437209B02}" type="presParOf" srcId="{7E287D4E-FC0B-41F3-B4F4-F1401CD4CC42}" destId="{5C021AA0-A140-489F-B49C-359ECF4CBFAD}" srcOrd="2" destOrd="0" presId="urn:microsoft.com/office/officeart/2005/8/layout/process1"/>
    <dgm:cxn modelId="{FB2BC144-425F-4A2B-861B-B2D03154C4A9}" type="presParOf" srcId="{7E287D4E-FC0B-41F3-B4F4-F1401CD4CC42}" destId="{1B71C259-4E05-4241-B867-A8A177C94177}" srcOrd="3" destOrd="0" presId="urn:microsoft.com/office/officeart/2005/8/layout/process1"/>
    <dgm:cxn modelId="{4FFFD66D-A428-402A-8D5C-45BA42DBA8B5}" type="presParOf" srcId="{1B71C259-4E05-4241-B867-A8A177C94177}" destId="{DC37BE11-BEE9-4E78-B653-15AE5D9AF26A}" srcOrd="0" destOrd="0" presId="urn:microsoft.com/office/officeart/2005/8/layout/process1"/>
    <dgm:cxn modelId="{22511C57-BA40-4A1F-AF0D-883DC45534ED}" type="presParOf" srcId="{7E287D4E-FC0B-41F3-B4F4-F1401CD4CC42}" destId="{F16F72C9-CA86-4DE4-90AF-E864E7A6EF82}" srcOrd="4" destOrd="0" presId="urn:microsoft.com/office/officeart/2005/8/layout/process1"/>
    <dgm:cxn modelId="{6E336388-9388-445B-BCAB-963FB3EC2EB0}" type="presParOf" srcId="{7E287D4E-FC0B-41F3-B4F4-F1401CD4CC42}" destId="{BB0D03EA-AE1A-4312-A6FD-17EEEA348992}" srcOrd="5" destOrd="0" presId="urn:microsoft.com/office/officeart/2005/8/layout/process1"/>
    <dgm:cxn modelId="{18E188E8-DF02-41E3-8BC1-ACFF06F5C6C4}" type="presParOf" srcId="{BB0D03EA-AE1A-4312-A6FD-17EEEA348992}" destId="{91251B86-9870-4413-A4B7-5BE250B7D6DE}" srcOrd="0" destOrd="0" presId="urn:microsoft.com/office/officeart/2005/8/layout/process1"/>
    <dgm:cxn modelId="{3A8B1C80-6984-4472-89FC-400233DBFF7D}" type="presParOf" srcId="{7E287D4E-FC0B-41F3-B4F4-F1401CD4CC42}" destId="{54991366-4E70-4CDB-BA23-D88C850F997C}"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BDB17D-2D26-4916-9F19-F1C701E9CF1A}">
      <dsp:nvSpPr>
        <dsp:cNvPr id="0" name=""/>
        <dsp:cNvSpPr/>
      </dsp:nvSpPr>
      <dsp:spPr>
        <a:xfrm>
          <a:off x="4574" y="171"/>
          <a:ext cx="1999975" cy="11999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a:t>Replace missing values denoted as "?" with NaN values.</a:t>
          </a:r>
          <a:endParaRPr lang="en-IN" sz="1600" kern="1200"/>
        </a:p>
      </dsp:txBody>
      <dsp:txXfrm>
        <a:off x="39720" y="35317"/>
        <a:ext cx="1929683" cy="1129693"/>
      </dsp:txXfrm>
    </dsp:sp>
    <dsp:sp modelId="{B42221C2-5683-4038-9C1D-99937CA4B4C9}">
      <dsp:nvSpPr>
        <dsp:cNvPr id="0" name=""/>
        <dsp:cNvSpPr/>
      </dsp:nvSpPr>
      <dsp:spPr>
        <a:xfrm>
          <a:off x="2204547" y="352167"/>
          <a:ext cx="423994" cy="4959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a:off x="2204547" y="451366"/>
        <a:ext cx="296796" cy="297595"/>
      </dsp:txXfrm>
    </dsp:sp>
    <dsp:sp modelId="{5C021AA0-A140-489F-B49C-359ECF4CBFAD}">
      <dsp:nvSpPr>
        <dsp:cNvPr id="0" name=""/>
        <dsp:cNvSpPr/>
      </dsp:nvSpPr>
      <dsp:spPr>
        <a:xfrm>
          <a:off x="2804539" y="171"/>
          <a:ext cx="1999975" cy="11999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t>Normalize numeric attributes to have a common scale.</a:t>
          </a:r>
          <a:endParaRPr lang="en-IN" sz="1600" kern="1200" dirty="0"/>
        </a:p>
      </dsp:txBody>
      <dsp:txXfrm>
        <a:off x="2839685" y="35317"/>
        <a:ext cx="1929683" cy="1129693"/>
      </dsp:txXfrm>
    </dsp:sp>
    <dsp:sp modelId="{1B71C259-4E05-4241-B867-A8A177C94177}">
      <dsp:nvSpPr>
        <dsp:cNvPr id="0" name=""/>
        <dsp:cNvSpPr/>
      </dsp:nvSpPr>
      <dsp:spPr>
        <a:xfrm>
          <a:off x="5004512" y="352167"/>
          <a:ext cx="423994" cy="4959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a:off x="5004512" y="451366"/>
        <a:ext cx="296796" cy="297595"/>
      </dsp:txXfrm>
    </dsp:sp>
    <dsp:sp modelId="{F16F72C9-CA86-4DE4-90AF-E864E7A6EF82}">
      <dsp:nvSpPr>
        <dsp:cNvPr id="0" name=""/>
        <dsp:cNvSpPr/>
      </dsp:nvSpPr>
      <dsp:spPr>
        <a:xfrm>
          <a:off x="5604505" y="171"/>
          <a:ext cx="1999975" cy="11999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a:t>One-hot encode categorical attributes to convert them into numeric values.</a:t>
          </a:r>
          <a:endParaRPr lang="en-IN" sz="1600" kern="1200"/>
        </a:p>
      </dsp:txBody>
      <dsp:txXfrm>
        <a:off x="5639651" y="35317"/>
        <a:ext cx="1929683" cy="1129693"/>
      </dsp:txXfrm>
    </dsp:sp>
    <dsp:sp modelId="{BB0D03EA-AE1A-4312-A6FD-17EEEA348992}">
      <dsp:nvSpPr>
        <dsp:cNvPr id="0" name=""/>
        <dsp:cNvSpPr/>
      </dsp:nvSpPr>
      <dsp:spPr>
        <a:xfrm>
          <a:off x="7804477" y="352167"/>
          <a:ext cx="423994" cy="4959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a:off x="7804477" y="451366"/>
        <a:ext cx="296796" cy="297595"/>
      </dsp:txXfrm>
    </dsp:sp>
    <dsp:sp modelId="{54991366-4E70-4CDB-BA23-D88C850F997C}">
      <dsp:nvSpPr>
        <dsp:cNvPr id="0" name=""/>
        <dsp:cNvSpPr/>
      </dsp:nvSpPr>
      <dsp:spPr>
        <a:xfrm>
          <a:off x="8404470" y="171"/>
          <a:ext cx="1999975" cy="11999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t>Replace </a:t>
          </a:r>
          <a:r>
            <a:rPr lang="en-US" sz="1600" b="0" i="0" kern="1200" dirty="0" err="1"/>
            <a:t>NaN</a:t>
          </a:r>
          <a:r>
            <a:rPr lang="en-US" sz="1600" b="0" i="0" kern="1200" dirty="0"/>
            <a:t> values with the mean value of the respective feature.</a:t>
          </a:r>
          <a:endParaRPr lang="en-IN" sz="1600" kern="1200" dirty="0"/>
        </a:p>
      </dsp:txBody>
      <dsp:txXfrm>
        <a:off x="8439616" y="35317"/>
        <a:ext cx="1929683" cy="112969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5645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828673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899535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57AA7F-BE72-4467-897E-7A302F46504F}" type="datetimeFigureOut">
              <a:rPr lang="en-US" smtClean="0"/>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78688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57AA7F-BE72-4467-897E-7A302F46504F}" type="datetimeFigureOut">
              <a:rPr lang="en-US" smtClean="0"/>
              <a:t>5/5/2023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191629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657AA7F-BE72-4467-897E-7A302F46504F}" type="datetimeFigureOut">
              <a:rPr lang="en-US" smtClean="0"/>
              <a:t>5/5/2023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821602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657AA7F-BE72-4467-897E-7A302F46504F}" type="datetimeFigureOut">
              <a:rPr lang="en-US" smtClean="0"/>
              <a:t>5/5/2023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635753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657AA7F-BE72-4467-897E-7A302F46504F}" type="datetimeFigureOut">
              <a:rPr lang="en-US" smtClean="0"/>
              <a:t>5/5/2023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059024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57AA7F-BE72-4467-897E-7A302F46504F}" type="datetimeFigureOut">
              <a:rPr lang="en-US" smtClean="0"/>
              <a:t>5/5/2023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53735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t>5/5/2023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900714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57AA7F-BE72-4467-897E-7A302F46504F}" type="datetimeFigureOut">
              <a:rPr lang="en-US" smtClean="0"/>
              <a:t>5/5/2023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854705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57AA7F-BE72-4467-897E-7A302F46504F}" type="datetimeFigureOut">
              <a:rPr lang="en-US" smtClean="0"/>
              <a:pPr/>
              <a:t>5/5/2023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schemeClr val="tx1"/>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96891054"/>
      </p:ext>
    </p:extLst>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6884A1-BC24-2D62-99DF-527AADCE4529}"/>
              </a:ext>
            </a:extLst>
          </p:cNvPr>
          <p:cNvSpPr txBox="1"/>
          <p:nvPr/>
        </p:nvSpPr>
        <p:spPr>
          <a:xfrm flipH="1">
            <a:off x="718252" y="2179216"/>
            <a:ext cx="5793393" cy="1446550"/>
          </a:xfrm>
          <a:prstGeom prst="rect">
            <a:avLst/>
          </a:prstGeom>
          <a:noFill/>
          <a:ln>
            <a:noFill/>
          </a:ln>
        </p:spPr>
        <p:txBody>
          <a:bodyPr wrap="square" rtlCol="0">
            <a:spAutoFit/>
          </a:bodyPr>
          <a:lstStyle/>
          <a:p>
            <a:r>
              <a:rPr lang="en-US" sz="4400" b="1" dirty="0">
                <a:ln w="0">
                  <a:noFill/>
                </a:ln>
                <a:solidFill>
                  <a:schemeClr val="bg1"/>
                </a:solidFill>
                <a:latin typeface="Aharoni" panose="020B0604020202020204" pitchFamily="2" charset="-79"/>
                <a:cs typeface="Aharoni" panose="020B0604020202020204" pitchFamily="2" charset="-79"/>
              </a:rPr>
              <a:t>Diagnosing Autism Spectrum Disorder </a:t>
            </a:r>
            <a:endParaRPr lang="en-IN" sz="4400" b="1" dirty="0">
              <a:ln w="0">
                <a:noFill/>
              </a:ln>
              <a:solidFill>
                <a:schemeClr val="bg1"/>
              </a:solidFill>
              <a:latin typeface="Aharoni" panose="020B0604020202020204" pitchFamily="2" charset="-79"/>
              <a:cs typeface="Aharoni" panose="020B0604020202020204" pitchFamily="2" charset="-79"/>
            </a:endParaRPr>
          </a:p>
        </p:txBody>
      </p:sp>
      <p:sp>
        <p:nvSpPr>
          <p:cNvPr id="6" name="TextBox 5">
            <a:extLst>
              <a:ext uri="{FF2B5EF4-FFF2-40B4-BE49-F238E27FC236}">
                <a16:creationId xmlns:a16="http://schemas.microsoft.com/office/drawing/2014/main" id="{75D8C23B-0A27-2361-5B76-34F82299DE64}"/>
              </a:ext>
            </a:extLst>
          </p:cNvPr>
          <p:cNvSpPr txBox="1"/>
          <p:nvPr/>
        </p:nvSpPr>
        <p:spPr>
          <a:xfrm flipH="1">
            <a:off x="427964" y="3625766"/>
            <a:ext cx="3622421" cy="400110"/>
          </a:xfrm>
          <a:prstGeom prst="rect">
            <a:avLst/>
          </a:prstGeom>
          <a:noFill/>
          <a:ln>
            <a:noFill/>
          </a:ln>
        </p:spPr>
        <p:txBody>
          <a:bodyPr wrap="square" rtlCol="0">
            <a:spAutoFit/>
          </a:bodyPr>
          <a:lstStyle/>
          <a:p>
            <a:pPr algn="ctr"/>
            <a:r>
              <a:rPr lang="en-US" sz="2000" b="1" dirty="0">
                <a:ln w="9525">
                  <a:noFill/>
                </a:ln>
                <a:solidFill>
                  <a:schemeClr val="bg1"/>
                </a:solidFill>
                <a:latin typeface="Aharoni" panose="020B0604020202020204" pitchFamily="2" charset="-79"/>
                <a:cs typeface="Aharoni" panose="020B0604020202020204" pitchFamily="2" charset="-79"/>
              </a:rPr>
              <a:t>using Machine Learning</a:t>
            </a:r>
            <a:endParaRPr lang="en-IN" sz="2000" b="1" dirty="0">
              <a:ln w="9525">
                <a:noFill/>
              </a:ln>
              <a:solidFill>
                <a:schemeClr val="bg1"/>
              </a:solidFill>
              <a:latin typeface="Aharoni" panose="020B0604020202020204" pitchFamily="2" charset="-79"/>
              <a:cs typeface="Aharoni" panose="020B0604020202020204" pitchFamily="2" charset="-79"/>
            </a:endParaRPr>
          </a:p>
        </p:txBody>
      </p:sp>
      <p:pic>
        <p:nvPicPr>
          <p:cNvPr id="8" name="Picture 7" descr="A robot hand holding a dna strand&#10;&#10;Description automatically generated with low confidence">
            <a:extLst>
              <a:ext uri="{FF2B5EF4-FFF2-40B4-BE49-F238E27FC236}">
                <a16:creationId xmlns:a16="http://schemas.microsoft.com/office/drawing/2014/main" id="{7338C1BA-3318-6CD3-6E4C-20075DA1D903}"/>
              </a:ext>
            </a:extLst>
          </p:cNvPr>
          <p:cNvPicPr>
            <a:picLocks noChangeAspect="1"/>
          </p:cNvPicPr>
          <p:nvPr/>
        </p:nvPicPr>
        <p:blipFill rotWithShape="1">
          <a:blip r:embed="rId2">
            <a:extLst>
              <a:ext uri="{28A0092B-C50C-407E-A947-70E740481C1C}">
                <a14:useLocalDpi xmlns:a14="http://schemas.microsoft.com/office/drawing/2010/main" val="0"/>
              </a:ext>
            </a:extLst>
          </a:blip>
          <a:srcRect l="15523" r="4232"/>
          <a:stretch/>
        </p:blipFill>
        <p:spPr>
          <a:xfrm>
            <a:off x="6688887" y="0"/>
            <a:ext cx="5503108" cy="6858000"/>
          </a:xfrm>
          <a:prstGeom prst="rect">
            <a:avLst/>
          </a:prstGeom>
        </p:spPr>
      </p:pic>
      <p:sp>
        <p:nvSpPr>
          <p:cNvPr id="10" name="TextBox 9">
            <a:extLst>
              <a:ext uri="{FF2B5EF4-FFF2-40B4-BE49-F238E27FC236}">
                <a16:creationId xmlns:a16="http://schemas.microsoft.com/office/drawing/2014/main" id="{89B302DE-3FB4-F15D-9483-95714373361D}"/>
              </a:ext>
            </a:extLst>
          </p:cNvPr>
          <p:cNvSpPr txBox="1"/>
          <p:nvPr/>
        </p:nvSpPr>
        <p:spPr>
          <a:xfrm flipH="1">
            <a:off x="427964" y="627943"/>
            <a:ext cx="3461863" cy="400110"/>
          </a:xfrm>
          <a:prstGeom prst="rect">
            <a:avLst/>
          </a:prstGeom>
          <a:noFill/>
          <a:ln>
            <a:noFill/>
          </a:ln>
        </p:spPr>
        <p:txBody>
          <a:bodyPr wrap="square" rtlCol="0">
            <a:spAutoFit/>
          </a:bodyPr>
          <a:lstStyle/>
          <a:p>
            <a:pPr algn="ctr"/>
            <a:r>
              <a:rPr lang="en-US" sz="2000" b="1" dirty="0">
                <a:ln w="9525">
                  <a:noFill/>
                </a:ln>
                <a:solidFill>
                  <a:schemeClr val="bg1"/>
                </a:solidFill>
                <a:cs typeface="Aharoni" panose="020B0604020202020204" pitchFamily="2" charset="-79"/>
              </a:rPr>
              <a:t>2EC602 Machine Learning</a:t>
            </a:r>
            <a:endParaRPr lang="en-IN" sz="2000" b="1" dirty="0">
              <a:ln w="9525">
                <a:noFill/>
              </a:ln>
              <a:solidFill>
                <a:schemeClr val="bg1"/>
              </a:solidFill>
              <a:cs typeface="Aharoni" panose="020B0604020202020204" pitchFamily="2" charset="-79"/>
            </a:endParaRPr>
          </a:p>
        </p:txBody>
      </p:sp>
      <p:sp>
        <p:nvSpPr>
          <p:cNvPr id="21" name="TextBox 20">
            <a:extLst>
              <a:ext uri="{FF2B5EF4-FFF2-40B4-BE49-F238E27FC236}">
                <a16:creationId xmlns:a16="http://schemas.microsoft.com/office/drawing/2014/main" id="{1C13E28C-508D-C291-B518-F0923CFF0203}"/>
              </a:ext>
            </a:extLst>
          </p:cNvPr>
          <p:cNvSpPr txBox="1"/>
          <p:nvPr/>
        </p:nvSpPr>
        <p:spPr>
          <a:xfrm flipH="1">
            <a:off x="718252" y="5574149"/>
            <a:ext cx="3868263" cy="461665"/>
          </a:xfrm>
          <a:prstGeom prst="rect">
            <a:avLst/>
          </a:prstGeom>
          <a:noFill/>
          <a:ln>
            <a:noFill/>
          </a:ln>
        </p:spPr>
        <p:txBody>
          <a:bodyPr wrap="square" rtlCol="0">
            <a:spAutoFit/>
          </a:bodyPr>
          <a:lstStyle/>
          <a:p>
            <a:pPr algn="ctr"/>
            <a:r>
              <a:rPr lang="en-US" sz="2400" b="1" dirty="0">
                <a:ln w="9525">
                  <a:noFill/>
                </a:ln>
                <a:solidFill>
                  <a:schemeClr val="bg1"/>
                </a:solidFill>
                <a:cs typeface="Aharoni" panose="020B0604020202020204" pitchFamily="2" charset="-79"/>
              </a:rPr>
              <a:t>20BEC108 | Sanchit Sharma</a:t>
            </a:r>
            <a:endParaRPr lang="en-IN" sz="2400" b="1" dirty="0">
              <a:ln w="9525">
                <a:noFill/>
              </a:ln>
              <a:solidFill>
                <a:schemeClr val="bg1"/>
              </a:solidFill>
              <a:cs typeface="Aharoni" panose="020B0604020202020204" pitchFamily="2" charset="-79"/>
            </a:endParaRPr>
          </a:p>
        </p:txBody>
      </p:sp>
    </p:spTree>
    <p:extLst>
      <p:ext uri="{BB962C8B-B14F-4D97-AF65-F5344CB8AC3E}">
        <p14:creationId xmlns:p14="http://schemas.microsoft.com/office/powerpoint/2010/main" val="284885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6B9ED-CBC3-0EC2-7E15-06CC5B01AD35}"/>
              </a:ext>
            </a:extLst>
          </p:cNvPr>
          <p:cNvSpPr txBox="1"/>
          <p:nvPr/>
        </p:nvSpPr>
        <p:spPr>
          <a:xfrm flipH="1">
            <a:off x="677529" y="860722"/>
            <a:ext cx="7729870" cy="769441"/>
          </a:xfrm>
          <a:prstGeom prst="rect">
            <a:avLst/>
          </a:prstGeom>
          <a:noFill/>
          <a:ln>
            <a:noFill/>
          </a:ln>
        </p:spPr>
        <p:txBody>
          <a:bodyPr wrap="square" rtlCol="0">
            <a:spAutoFit/>
          </a:bodyPr>
          <a:lstStyle/>
          <a:p>
            <a:r>
              <a:rPr lang="en-US" sz="4400" b="1" dirty="0">
                <a:ln w="0">
                  <a:noFill/>
                </a:ln>
                <a:solidFill>
                  <a:schemeClr val="bg1"/>
                </a:solidFill>
                <a:latin typeface="Aharoni" panose="020B0604020202020204" pitchFamily="2" charset="-79"/>
                <a:cs typeface="Aharoni" panose="020B0604020202020204" pitchFamily="2" charset="-79"/>
              </a:rPr>
              <a:t>Conclusion and Future Work</a:t>
            </a:r>
            <a:endParaRPr lang="en-IN" sz="4400" b="1" dirty="0">
              <a:ln w="0">
                <a:noFill/>
              </a:ln>
              <a:solidFill>
                <a:schemeClr val="bg1"/>
              </a:solidFill>
              <a:latin typeface="Aharoni" panose="020B0604020202020204" pitchFamily="2" charset="-79"/>
              <a:cs typeface="Aharoni" panose="020B0604020202020204" pitchFamily="2" charset="-79"/>
            </a:endParaRPr>
          </a:p>
        </p:txBody>
      </p:sp>
      <p:sp>
        <p:nvSpPr>
          <p:cNvPr id="3" name="TextBox 2">
            <a:extLst>
              <a:ext uri="{FF2B5EF4-FFF2-40B4-BE49-F238E27FC236}">
                <a16:creationId xmlns:a16="http://schemas.microsoft.com/office/drawing/2014/main" id="{6E7EA2C8-829B-C8DB-4C84-E7E54E871DAC}"/>
              </a:ext>
            </a:extLst>
          </p:cNvPr>
          <p:cNvSpPr txBox="1"/>
          <p:nvPr/>
        </p:nvSpPr>
        <p:spPr>
          <a:xfrm flipH="1">
            <a:off x="677529" y="2136338"/>
            <a:ext cx="10536569" cy="2585323"/>
          </a:xfrm>
          <a:prstGeom prst="rect">
            <a:avLst/>
          </a:prstGeom>
          <a:noFill/>
          <a:ln>
            <a:noFill/>
          </a:ln>
        </p:spPr>
        <p:txBody>
          <a:bodyPr wrap="square" rtlCol="0">
            <a:spAutoFit/>
          </a:bodyPr>
          <a:lstStyle/>
          <a:p>
            <a:r>
              <a:rPr lang="en-US" b="0" i="0" dirty="0">
                <a:solidFill>
                  <a:srgbClr val="D1D5DB"/>
                </a:solidFill>
                <a:effectLst/>
                <a:latin typeface="Söhne"/>
              </a:rPr>
              <a:t>The present study demonstrates the potential of machine learning in predicting Autism Spectrum Disorder using various classification algorithms and hyperparameter optimization techniques. The study showed that the Logistic Regression classifier outperformed all other models with high accuracy and f1 scores. Future research could explore the use of deep learning techniques, including CNNs, and the incorporation of other types of data, such as images and videos, to enhance the accuracy of the models. Expanding the study to a larger sample size, exploring different feature selection methods, and incorporating more advanced machine learning algorithms, such as neural networks and ensemble methods, could also provide additional insights and improve the accuracy of the classification models. Finally, applying the developed models to real-world scenarios and assessing their practicality and effectiveness could be a valuable area of research.</a:t>
            </a:r>
            <a:endParaRPr lang="en-IN" dirty="0">
              <a:ln w="9525">
                <a:noFill/>
              </a:ln>
              <a:solidFill>
                <a:schemeClr val="bg1"/>
              </a:solidFill>
              <a:cs typeface="Aharoni" panose="02010803020104030203" pitchFamily="2" charset="-79"/>
            </a:endParaRPr>
          </a:p>
        </p:txBody>
      </p:sp>
    </p:spTree>
    <p:extLst>
      <p:ext uri="{BB962C8B-B14F-4D97-AF65-F5344CB8AC3E}">
        <p14:creationId xmlns:p14="http://schemas.microsoft.com/office/powerpoint/2010/main" val="3543662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6884A1-BC24-2D62-99DF-527AADCE4529}"/>
              </a:ext>
            </a:extLst>
          </p:cNvPr>
          <p:cNvSpPr txBox="1"/>
          <p:nvPr/>
        </p:nvSpPr>
        <p:spPr>
          <a:xfrm flipH="1">
            <a:off x="476952" y="1874728"/>
            <a:ext cx="5793393" cy="3108543"/>
          </a:xfrm>
          <a:prstGeom prst="rect">
            <a:avLst/>
          </a:prstGeom>
          <a:noFill/>
          <a:ln>
            <a:noFill/>
          </a:ln>
        </p:spPr>
        <p:txBody>
          <a:bodyPr wrap="square" rtlCol="0">
            <a:spAutoFit/>
          </a:bodyPr>
          <a:lstStyle/>
          <a:p>
            <a:pPr marL="571500" indent="-571500">
              <a:buFont typeface="Arial" panose="020B0604020202020204" pitchFamily="34" charset="0"/>
              <a:buChar char="•"/>
            </a:pPr>
            <a:r>
              <a:rPr lang="en-US" sz="2800" b="1" dirty="0">
                <a:ln w="0">
                  <a:solidFill>
                    <a:srgbClr val="0C1220"/>
                  </a:solidFill>
                </a:ln>
                <a:solidFill>
                  <a:schemeClr val="bg1"/>
                </a:solidFill>
                <a:latin typeface="Aharoni" panose="020B0604020202020204" pitchFamily="2" charset="-79"/>
                <a:cs typeface="Aharoni" panose="020B0604020202020204" pitchFamily="2" charset="-79"/>
              </a:rPr>
              <a:t>Introduction</a:t>
            </a:r>
          </a:p>
          <a:p>
            <a:pPr marL="571500" indent="-571500">
              <a:buFont typeface="Arial" panose="020B0604020202020204" pitchFamily="34" charset="0"/>
              <a:buChar char="•"/>
            </a:pPr>
            <a:r>
              <a:rPr lang="en-US" sz="2800" b="1" dirty="0">
                <a:ln w="0">
                  <a:solidFill>
                    <a:srgbClr val="0C1220"/>
                  </a:solidFill>
                </a:ln>
                <a:solidFill>
                  <a:schemeClr val="bg1"/>
                </a:solidFill>
                <a:latin typeface="Aharoni" panose="020B0604020202020204" pitchFamily="2" charset="-79"/>
                <a:cs typeface="Aharoni" panose="020B0604020202020204" pitchFamily="2" charset="-79"/>
              </a:rPr>
              <a:t>Literature Review</a:t>
            </a:r>
          </a:p>
          <a:p>
            <a:pPr marL="571500" indent="-571500">
              <a:buFont typeface="Arial" panose="020B0604020202020204" pitchFamily="34" charset="0"/>
              <a:buChar char="•"/>
            </a:pPr>
            <a:r>
              <a:rPr lang="en-US" sz="2800" b="1" dirty="0">
                <a:ln w="0">
                  <a:solidFill>
                    <a:srgbClr val="0C1220"/>
                  </a:solidFill>
                </a:ln>
                <a:solidFill>
                  <a:schemeClr val="bg1"/>
                </a:solidFill>
                <a:latin typeface="Aharoni" panose="020B0604020202020204" pitchFamily="2" charset="-79"/>
                <a:cs typeface="Aharoni" panose="020B0604020202020204" pitchFamily="2" charset="-79"/>
              </a:rPr>
              <a:t>Data Preprocessing</a:t>
            </a:r>
          </a:p>
          <a:p>
            <a:pPr marL="571500" indent="-571500">
              <a:buFont typeface="Arial" panose="020B0604020202020204" pitchFamily="34" charset="0"/>
              <a:buChar char="•"/>
            </a:pPr>
            <a:r>
              <a:rPr lang="en-US" sz="2800" b="1" dirty="0">
                <a:ln w="0">
                  <a:solidFill>
                    <a:srgbClr val="0C1220"/>
                  </a:solidFill>
                </a:ln>
                <a:solidFill>
                  <a:schemeClr val="bg1"/>
                </a:solidFill>
                <a:latin typeface="Aharoni" panose="020B0604020202020204" pitchFamily="2" charset="-79"/>
                <a:cs typeface="Aharoni" panose="020B0604020202020204" pitchFamily="2" charset="-79"/>
              </a:rPr>
              <a:t>Modelling</a:t>
            </a:r>
          </a:p>
          <a:p>
            <a:pPr marL="571500" indent="-571500">
              <a:buFont typeface="Arial" panose="020B0604020202020204" pitchFamily="34" charset="0"/>
              <a:buChar char="•"/>
            </a:pPr>
            <a:r>
              <a:rPr lang="en-IN" sz="2800" b="1" dirty="0">
                <a:ln w="0">
                  <a:solidFill>
                    <a:srgbClr val="0C1220"/>
                  </a:solidFill>
                </a:ln>
                <a:solidFill>
                  <a:schemeClr val="bg1"/>
                </a:solidFill>
                <a:latin typeface="Aharoni" panose="020B0604020202020204" pitchFamily="2" charset="-79"/>
                <a:cs typeface="Aharoni" panose="020B0604020202020204" pitchFamily="2" charset="-79"/>
              </a:rPr>
              <a:t>Hyperparameter tuning</a:t>
            </a:r>
          </a:p>
          <a:p>
            <a:pPr marL="571500" indent="-571500">
              <a:buFont typeface="Arial" panose="020B0604020202020204" pitchFamily="34" charset="0"/>
              <a:buChar char="•"/>
            </a:pPr>
            <a:r>
              <a:rPr lang="en-IN" sz="2800" b="1" dirty="0">
                <a:ln w="0">
                  <a:solidFill>
                    <a:srgbClr val="0C1220"/>
                  </a:solidFill>
                </a:ln>
                <a:solidFill>
                  <a:schemeClr val="bg1"/>
                </a:solidFill>
                <a:latin typeface="Aharoni" panose="020B0604020202020204" pitchFamily="2" charset="-79"/>
                <a:cs typeface="Aharoni" panose="020B0604020202020204" pitchFamily="2" charset="-79"/>
              </a:rPr>
              <a:t>Result and analysis</a:t>
            </a:r>
          </a:p>
          <a:p>
            <a:pPr marL="571500" indent="-571500">
              <a:buFont typeface="Arial" panose="020B0604020202020204" pitchFamily="34" charset="0"/>
              <a:buChar char="•"/>
            </a:pPr>
            <a:r>
              <a:rPr lang="en-IN" sz="2800" b="1" dirty="0">
                <a:ln w="0">
                  <a:solidFill>
                    <a:srgbClr val="0C1220"/>
                  </a:solidFill>
                </a:ln>
                <a:solidFill>
                  <a:schemeClr val="bg1"/>
                </a:solidFill>
                <a:latin typeface="Aharoni" panose="020B0604020202020204" pitchFamily="2" charset="-79"/>
                <a:cs typeface="Aharoni" panose="020B0604020202020204" pitchFamily="2" charset="-79"/>
              </a:rPr>
              <a:t>Conclusion and Future work</a:t>
            </a:r>
          </a:p>
        </p:txBody>
      </p:sp>
      <p:pic>
        <p:nvPicPr>
          <p:cNvPr id="7" name="Picture 6" descr="A group of people in a meeting&#10;&#10;Description automatically generated with medium confidence">
            <a:extLst>
              <a:ext uri="{FF2B5EF4-FFF2-40B4-BE49-F238E27FC236}">
                <a16:creationId xmlns:a16="http://schemas.microsoft.com/office/drawing/2014/main" id="{063D9B2A-F54F-4456-0873-C8B7D712C627}"/>
              </a:ext>
            </a:extLst>
          </p:cNvPr>
          <p:cNvPicPr>
            <a:picLocks noChangeAspect="1"/>
          </p:cNvPicPr>
          <p:nvPr/>
        </p:nvPicPr>
        <p:blipFill rotWithShape="1">
          <a:blip r:embed="rId2">
            <a:extLst>
              <a:ext uri="{28A0092B-C50C-407E-A947-70E740481C1C}">
                <a14:useLocalDpi xmlns:a14="http://schemas.microsoft.com/office/drawing/2010/main" val="0"/>
              </a:ext>
            </a:extLst>
          </a:blip>
          <a:srcRect l="17520" r="33609"/>
          <a:stretch/>
        </p:blipFill>
        <p:spPr>
          <a:xfrm>
            <a:off x="6798750" y="0"/>
            <a:ext cx="5393250" cy="6858000"/>
          </a:xfrm>
          <a:prstGeom prst="rect">
            <a:avLst/>
          </a:prstGeom>
        </p:spPr>
      </p:pic>
    </p:spTree>
    <p:extLst>
      <p:ext uri="{BB962C8B-B14F-4D97-AF65-F5344CB8AC3E}">
        <p14:creationId xmlns:p14="http://schemas.microsoft.com/office/powerpoint/2010/main" val="999892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6B9ED-CBC3-0EC2-7E15-06CC5B01AD35}"/>
              </a:ext>
            </a:extLst>
          </p:cNvPr>
          <p:cNvSpPr txBox="1"/>
          <p:nvPr/>
        </p:nvSpPr>
        <p:spPr>
          <a:xfrm flipH="1">
            <a:off x="961362" y="3044279"/>
            <a:ext cx="3394737" cy="769441"/>
          </a:xfrm>
          <a:prstGeom prst="rect">
            <a:avLst/>
          </a:prstGeom>
          <a:noFill/>
          <a:ln>
            <a:noFill/>
          </a:ln>
        </p:spPr>
        <p:txBody>
          <a:bodyPr wrap="square" rtlCol="0">
            <a:spAutoFit/>
          </a:bodyPr>
          <a:lstStyle/>
          <a:p>
            <a:r>
              <a:rPr lang="en-US" sz="4400" b="1" dirty="0">
                <a:ln w="0">
                  <a:noFill/>
                </a:ln>
                <a:solidFill>
                  <a:schemeClr val="bg1"/>
                </a:solidFill>
                <a:latin typeface="Aharoni" panose="020B0604020202020204" pitchFamily="2" charset="-79"/>
                <a:cs typeface="Aharoni" panose="020B0604020202020204" pitchFamily="2" charset="-79"/>
              </a:rPr>
              <a:t>Introduction</a:t>
            </a:r>
            <a:endParaRPr lang="en-IN" sz="4400" b="1" dirty="0">
              <a:ln w="0">
                <a:noFill/>
              </a:ln>
              <a:solidFill>
                <a:schemeClr val="bg1"/>
              </a:solidFill>
              <a:latin typeface="Aharoni" panose="020B0604020202020204" pitchFamily="2" charset="-79"/>
              <a:cs typeface="Aharoni" panose="020B0604020202020204" pitchFamily="2" charset="-79"/>
            </a:endParaRPr>
          </a:p>
        </p:txBody>
      </p:sp>
      <p:sp>
        <p:nvSpPr>
          <p:cNvPr id="3" name="TextBox 2">
            <a:extLst>
              <a:ext uri="{FF2B5EF4-FFF2-40B4-BE49-F238E27FC236}">
                <a16:creationId xmlns:a16="http://schemas.microsoft.com/office/drawing/2014/main" id="{6E7EA2C8-829B-C8DB-4C84-E7E54E871DAC}"/>
              </a:ext>
            </a:extLst>
          </p:cNvPr>
          <p:cNvSpPr txBox="1"/>
          <p:nvPr/>
        </p:nvSpPr>
        <p:spPr>
          <a:xfrm flipH="1">
            <a:off x="5344505" y="1536174"/>
            <a:ext cx="5793393" cy="3785652"/>
          </a:xfrm>
          <a:prstGeom prst="rect">
            <a:avLst/>
          </a:prstGeom>
          <a:noFill/>
          <a:ln>
            <a:noFill/>
          </a:ln>
        </p:spPr>
        <p:txBody>
          <a:bodyPr wrap="square" rtlCol="0">
            <a:spAutoFit/>
          </a:bodyPr>
          <a:lstStyle/>
          <a:p>
            <a:r>
              <a:rPr lang="en-US" sz="2000" i="0" dirty="0">
                <a:solidFill>
                  <a:srgbClr val="D1D5DB"/>
                </a:solidFill>
                <a:effectLst/>
                <a:cs typeface="Aharoni" panose="02010803020104030203" pitchFamily="2" charset="-79"/>
              </a:rPr>
              <a:t>Autism Spectrum Disorder (ASD) is a developmental disorder that impairs communication, social skills and cognitive abilities. Diagnosing ASD is challenging due to the varying symptoms. Machine learning techniques are being used to develop prediction models for accurate diagnosis. This research evaluates the performance of various machine learning algorithms including </a:t>
            </a:r>
            <a:r>
              <a:rPr lang="en-US" sz="2000" i="0" dirty="0" err="1">
                <a:solidFill>
                  <a:srgbClr val="D1D5DB"/>
                </a:solidFill>
                <a:effectLst/>
                <a:cs typeface="Aharoni" panose="02010803020104030203" pitchFamily="2" charset="-79"/>
              </a:rPr>
              <a:t>kNN</a:t>
            </a:r>
            <a:r>
              <a:rPr lang="en-US" sz="2000" i="0" dirty="0">
                <a:solidFill>
                  <a:srgbClr val="D1D5DB"/>
                </a:solidFill>
                <a:effectLst/>
                <a:cs typeface="Aharoni" panose="02010803020104030203" pitchFamily="2" charset="-79"/>
              </a:rPr>
              <a:t>, Naive Bayes, Decision Tree, Random Forest, Logistic Regression, and Support Vector Machines (SVM). Findings from this study will provide valuable insights for informed decision-making in ASD diagnosis.</a:t>
            </a:r>
            <a:endParaRPr lang="en-IN" sz="2000" dirty="0">
              <a:ln w="9525">
                <a:noFill/>
              </a:ln>
              <a:solidFill>
                <a:schemeClr val="bg1"/>
              </a:solidFill>
              <a:cs typeface="Aharoni" panose="02010803020104030203" pitchFamily="2" charset="-79"/>
            </a:endParaRPr>
          </a:p>
        </p:txBody>
      </p:sp>
      <p:cxnSp>
        <p:nvCxnSpPr>
          <p:cNvPr id="9" name="Straight Connector 8">
            <a:extLst>
              <a:ext uri="{FF2B5EF4-FFF2-40B4-BE49-F238E27FC236}">
                <a16:creationId xmlns:a16="http://schemas.microsoft.com/office/drawing/2014/main" id="{7F168D03-1E07-8C11-E659-D89E8C8439AB}"/>
              </a:ext>
            </a:extLst>
          </p:cNvPr>
          <p:cNvCxnSpPr/>
          <p:nvPr/>
        </p:nvCxnSpPr>
        <p:spPr>
          <a:xfrm>
            <a:off x="4978400" y="1618987"/>
            <a:ext cx="0" cy="36200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9869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6B9ED-CBC3-0EC2-7E15-06CC5B01AD35}"/>
              </a:ext>
            </a:extLst>
          </p:cNvPr>
          <p:cNvSpPr txBox="1"/>
          <p:nvPr/>
        </p:nvSpPr>
        <p:spPr>
          <a:xfrm flipH="1">
            <a:off x="1405863" y="2705725"/>
            <a:ext cx="3394737" cy="1446550"/>
          </a:xfrm>
          <a:prstGeom prst="rect">
            <a:avLst/>
          </a:prstGeom>
          <a:noFill/>
          <a:ln>
            <a:noFill/>
          </a:ln>
        </p:spPr>
        <p:txBody>
          <a:bodyPr wrap="square" rtlCol="0">
            <a:spAutoFit/>
          </a:bodyPr>
          <a:lstStyle/>
          <a:p>
            <a:r>
              <a:rPr lang="en-US" sz="4400" b="1" dirty="0">
                <a:ln w="0">
                  <a:noFill/>
                </a:ln>
                <a:solidFill>
                  <a:schemeClr val="bg1"/>
                </a:solidFill>
                <a:latin typeface="Aharoni" panose="020B0604020202020204" pitchFamily="2" charset="-79"/>
                <a:cs typeface="Aharoni" panose="020B0604020202020204" pitchFamily="2" charset="-79"/>
              </a:rPr>
              <a:t>Literature Review</a:t>
            </a:r>
            <a:endParaRPr lang="en-IN" sz="4400" b="1" dirty="0">
              <a:ln w="0">
                <a:noFill/>
              </a:ln>
              <a:solidFill>
                <a:schemeClr val="bg1"/>
              </a:solidFill>
              <a:latin typeface="Aharoni" panose="020B0604020202020204" pitchFamily="2" charset="-79"/>
              <a:cs typeface="Aharoni" panose="020B0604020202020204" pitchFamily="2" charset="-79"/>
            </a:endParaRPr>
          </a:p>
        </p:txBody>
      </p:sp>
      <p:sp>
        <p:nvSpPr>
          <p:cNvPr id="3" name="TextBox 2">
            <a:extLst>
              <a:ext uri="{FF2B5EF4-FFF2-40B4-BE49-F238E27FC236}">
                <a16:creationId xmlns:a16="http://schemas.microsoft.com/office/drawing/2014/main" id="{6E7EA2C8-829B-C8DB-4C84-E7E54E871DAC}"/>
              </a:ext>
            </a:extLst>
          </p:cNvPr>
          <p:cNvSpPr txBox="1"/>
          <p:nvPr/>
        </p:nvSpPr>
        <p:spPr>
          <a:xfrm flipH="1">
            <a:off x="5298640" y="889843"/>
            <a:ext cx="5793393" cy="5078313"/>
          </a:xfrm>
          <a:prstGeom prst="rect">
            <a:avLst/>
          </a:prstGeom>
          <a:noFill/>
          <a:ln>
            <a:noFill/>
          </a:ln>
        </p:spPr>
        <p:txBody>
          <a:bodyPr wrap="square" rtlCol="0">
            <a:spAutoFit/>
          </a:bodyPr>
          <a:lstStyle/>
          <a:p>
            <a:r>
              <a:rPr lang="en-US" b="0" i="0" dirty="0">
                <a:solidFill>
                  <a:srgbClr val="D1D5DB"/>
                </a:solidFill>
                <a:effectLst/>
                <a:latin typeface="Söhne"/>
              </a:rPr>
              <a:t>Recent studies have explored the use of machine learning techniques for diagnosing autism spectrum disorder (ASD). Different algorithms have been employed to generate predictive models based on various features, such as cortical measurements, wireless sensor networks, multiclass image classification, and task-based functional MRI data. Results have shown promising accuracy rates, with CNN and random forest classifiers achieving 92.31% and 78% accuracy, respectively. These studies highlight the potential of machine learning in early detection of ASD, which can lead to timely interventions and better outcomes. Electronic systems, such as wireless sensor networks, have the potential to assist parents of autistic children in ensuring their safety and enhancing their quality of life. Mobile applications using machine learning algorithms for emotional identification can provide a useful tool for parents, caregivers, and educators to better understand the emotions and needs of children with ASD.</a:t>
            </a:r>
            <a:endParaRPr lang="en-IN" dirty="0">
              <a:ln w="9525">
                <a:noFill/>
              </a:ln>
              <a:solidFill>
                <a:schemeClr val="bg1"/>
              </a:solidFill>
              <a:cs typeface="Aharoni" panose="02010803020104030203" pitchFamily="2" charset="-79"/>
            </a:endParaRPr>
          </a:p>
        </p:txBody>
      </p:sp>
      <p:cxnSp>
        <p:nvCxnSpPr>
          <p:cNvPr id="9" name="Straight Connector 8">
            <a:extLst>
              <a:ext uri="{FF2B5EF4-FFF2-40B4-BE49-F238E27FC236}">
                <a16:creationId xmlns:a16="http://schemas.microsoft.com/office/drawing/2014/main" id="{7F168D03-1E07-8C11-E659-D89E8C8439AB}"/>
              </a:ext>
            </a:extLst>
          </p:cNvPr>
          <p:cNvCxnSpPr/>
          <p:nvPr/>
        </p:nvCxnSpPr>
        <p:spPr>
          <a:xfrm>
            <a:off x="4800600" y="1618988"/>
            <a:ext cx="0" cy="36200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5791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5F57BA-EBFA-302F-5282-909B724A3B1A}"/>
              </a:ext>
            </a:extLst>
          </p:cNvPr>
          <p:cNvSpPr txBox="1"/>
          <p:nvPr/>
        </p:nvSpPr>
        <p:spPr>
          <a:xfrm flipH="1">
            <a:off x="1211512" y="2705725"/>
            <a:ext cx="4804439" cy="1446550"/>
          </a:xfrm>
          <a:prstGeom prst="rect">
            <a:avLst/>
          </a:prstGeom>
          <a:noFill/>
          <a:ln>
            <a:noFill/>
          </a:ln>
        </p:spPr>
        <p:txBody>
          <a:bodyPr wrap="square" rtlCol="0">
            <a:spAutoFit/>
          </a:bodyPr>
          <a:lstStyle/>
          <a:p>
            <a:r>
              <a:rPr lang="en-US" sz="4400" b="1" dirty="0">
                <a:ln w="0">
                  <a:noFill/>
                </a:ln>
                <a:solidFill>
                  <a:schemeClr val="bg1"/>
                </a:solidFill>
                <a:latin typeface="Aharoni" panose="020B0604020202020204" pitchFamily="2" charset="-79"/>
                <a:cs typeface="Aharoni" panose="020B0604020202020204" pitchFamily="2" charset="-79"/>
              </a:rPr>
              <a:t>Methodology Flowchart</a:t>
            </a:r>
            <a:endParaRPr lang="en-IN" sz="4400" b="1" dirty="0">
              <a:ln w="0">
                <a:noFill/>
              </a:ln>
              <a:solidFill>
                <a:schemeClr val="bg1"/>
              </a:solidFill>
              <a:latin typeface="Aharoni" panose="020B0604020202020204" pitchFamily="2" charset="-79"/>
              <a:cs typeface="Aharoni" panose="020B0604020202020204" pitchFamily="2" charset="-79"/>
            </a:endParaRPr>
          </a:p>
        </p:txBody>
      </p:sp>
      <p:pic>
        <p:nvPicPr>
          <p:cNvPr id="8" name="Picture 7" descr="A picture containing text, screenshot, font, design&#10;&#10;Description automatically generated">
            <a:extLst>
              <a:ext uri="{FF2B5EF4-FFF2-40B4-BE49-F238E27FC236}">
                <a16:creationId xmlns:a16="http://schemas.microsoft.com/office/drawing/2014/main" id="{C89B69F7-5539-4AAF-AA58-DC0D225F48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6051" y="511175"/>
            <a:ext cx="4300891" cy="5835650"/>
          </a:xfrm>
          <a:prstGeom prst="rect">
            <a:avLst/>
          </a:prstGeom>
        </p:spPr>
      </p:pic>
    </p:spTree>
    <p:extLst>
      <p:ext uri="{BB962C8B-B14F-4D97-AF65-F5344CB8AC3E}">
        <p14:creationId xmlns:p14="http://schemas.microsoft.com/office/powerpoint/2010/main" val="2888715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6B9ED-CBC3-0EC2-7E15-06CC5B01AD35}"/>
              </a:ext>
            </a:extLst>
          </p:cNvPr>
          <p:cNvSpPr txBox="1"/>
          <p:nvPr/>
        </p:nvSpPr>
        <p:spPr>
          <a:xfrm flipH="1">
            <a:off x="932080" y="762624"/>
            <a:ext cx="4846419" cy="707886"/>
          </a:xfrm>
          <a:prstGeom prst="rect">
            <a:avLst/>
          </a:prstGeom>
          <a:noFill/>
          <a:ln>
            <a:noFill/>
          </a:ln>
        </p:spPr>
        <p:txBody>
          <a:bodyPr wrap="square" rtlCol="0">
            <a:spAutoFit/>
          </a:bodyPr>
          <a:lstStyle/>
          <a:p>
            <a:r>
              <a:rPr lang="en-US" sz="4000" b="1" dirty="0">
                <a:ln w="0">
                  <a:noFill/>
                </a:ln>
                <a:solidFill>
                  <a:schemeClr val="bg1"/>
                </a:solidFill>
                <a:latin typeface="Aharoni" panose="020B0604020202020204" pitchFamily="2" charset="-79"/>
                <a:cs typeface="Aharoni" panose="020B0604020202020204" pitchFamily="2" charset="-79"/>
              </a:rPr>
              <a:t>Data Preprocessing</a:t>
            </a:r>
            <a:endParaRPr lang="en-IN" sz="4000" b="1" dirty="0">
              <a:ln w="0">
                <a:noFill/>
              </a:ln>
              <a:solidFill>
                <a:schemeClr val="bg1"/>
              </a:solidFill>
              <a:latin typeface="Aharoni" panose="020B0604020202020204" pitchFamily="2" charset="-79"/>
              <a:cs typeface="Aharoni" panose="020B0604020202020204" pitchFamily="2" charset="-79"/>
            </a:endParaRPr>
          </a:p>
        </p:txBody>
      </p:sp>
      <p:graphicFrame>
        <p:nvGraphicFramePr>
          <p:cNvPr id="6" name="Diagram 5">
            <a:extLst>
              <a:ext uri="{FF2B5EF4-FFF2-40B4-BE49-F238E27FC236}">
                <a16:creationId xmlns:a16="http://schemas.microsoft.com/office/drawing/2014/main" id="{73858EC3-E535-FC95-59F2-BD99F1783D2B}"/>
              </a:ext>
            </a:extLst>
          </p:cNvPr>
          <p:cNvGraphicFramePr/>
          <p:nvPr>
            <p:extLst>
              <p:ext uri="{D42A27DB-BD31-4B8C-83A1-F6EECF244321}">
                <p14:modId xmlns:p14="http://schemas.microsoft.com/office/powerpoint/2010/main" val="3174910101"/>
              </p:ext>
            </p:extLst>
          </p:nvPr>
        </p:nvGraphicFramePr>
        <p:xfrm>
          <a:off x="932080" y="2516226"/>
          <a:ext cx="10409020" cy="12003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a:extLst>
              <a:ext uri="{FF2B5EF4-FFF2-40B4-BE49-F238E27FC236}">
                <a16:creationId xmlns:a16="http://schemas.microsoft.com/office/drawing/2014/main" id="{82B991F1-1DC9-5D67-9169-F92AE68A25BC}"/>
              </a:ext>
            </a:extLst>
          </p:cNvPr>
          <p:cNvSpPr txBox="1"/>
          <p:nvPr/>
        </p:nvSpPr>
        <p:spPr>
          <a:xfrm flipH="1">
            <a:off x="932080" y="4646574"/>
            <a:ext cx="10409018" cy="646331"/>
          </a:xfrm>
          <a:prstGeom prst="rect">
            <a:avLst/>
          </a:prstGeom>
          <a:noFill/>
          <a:ln>
            <a:noFill/>
          </a:ln>
        </p:spPr>
        <p:txBody>
          <a:bodyPr wrap="square" rtlCol="0">
            <a:spAutoFit/>
          </a:bodyPr>
          <a:lstStyle/>
          <a:p>
            <a:r>
              <a:rPr lang="en-US" b="0" i="0" dirty="0">
                <a:solidFill>
                  <a:srgbClr val="D1D5DB"/>
                </a:solidFill>
                <a:effectLst/>
                <a:latin typeface="Söhne"/>
              </a:rPr>
              <a:t>The processed dataset is now ready for applying machine learning algorithms, enabling us to build models and gain insights and predictions from the data.</a:t>
            </a:r>
            <a:endParaRPr lang="en-IN" dirty="0">
              <a:ln w="9525">
                <a:noFill/>
              </a:ln>
              <a:solidFill>
                <a:schemeClr val="bg1"/>
              </a:solidFill>
              <a:cs typeface="Aharoni" panose="02010803020104030203" pitchFamily="2" charset="-79"/>
            </a:endParaRPr>
          </a:p>
        </p:txBody>
      </p:sp>
    </p:spTree>
    <p:extLst>
      <p:ext uri="{BB962C8B-B14F-4D97-AF65-F5344CB8AC3E}">
        <p14:creationId xmlns:p14="http://schemas.microsoft.com/office/powerpoint/2010/main" val="71084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6B9ED-CBC3-0EC2-7E15-06CC5B01AD35}"/>
              </a:ext>
            </a:extLst>
          </p:cNvPr>
          <p:cNvSpPr txBox="1"/>
          <p:nvPr/>
        </p:nvSpPr>
        <p:spPr>
          <a:xfrm flipH="1">
            <a:off x="677531" y="682922"/>
            <a:ext cx="3394737" cy="769441"/>
          </a:xfrm>
          <a:prstGeom prst="rect">
            <a:avLst/>
          </a:prstGeom>
          <a:noFill/>
          <a:ln>
            <a:noFill/>
          </a:ln>
        </p:spPr>
        <p:txBody>
          <a:bodyPr wrap="square" rtlCol="0">
            <a:spAutoFit/>
          </a:bodyPr>
          <a:lstStyle/>
          <a:p>
            <a:r>
              <a:rPr lang="en-US" sz="4400" b="1" dirty="0">
                <a:ln w="0">
                  <a:noFill/>
                </a:ln>
                <a:solidFill>
                  <a:schemeClr val="bg1"/>
                </a:solidFill>
                <a:latin typeface="Aharoni" panose="020B0604020202020204" pitchFamily="2" charset="-79"/>
                <a:cs typeface="Aharoni" panose="020B0604020202020204" pitchFamily="2" charset="-79"/>
              </a:rPr>
              <a:t>Modelling</a:t>
            </a:r>
            <a:endParaRPr lang="en-IN" sz="4400" b="1" dirty="0">
              <a:ln w="0">
                <a:noFill/>
              </a:ln>
              <a:solidFill>
                <a:schemeClr val="bg1"/>
              </a:solidFill>
              <a:latin typeface="Aharoni" panose="020B0604020202020204" pitchFamily="2" charset="-79"/>
              <a:cs typeface="Aharoni" panose="020B0604020202020204" pitchFamily="2" charset="-79"/>
            </a:endParaRPr>
          </a:p>
        </p:txBody>
      </p:sp>
      <p:sp>
        <p:nvSpPr>
          <p:cNvPr id="3" name="TextBox 2">
            <a:extLst>
              <a:ext uri="{FF2B5EF4-FFF2-40B4-BE49-F238E27FC236}">
                <a16:creationId xmlns:a16="http://schemas.microsoft.com/office/drawing/2014/main" id="{6E7EA2C8-829B-C8DB-4C84-E7E54E871DAC}"/>
              </a:ext>
            </a:extLst>
          </p:cNvPr>
          <p:cNvSpPr txBox="1"/>
          <p:nvPr/>
        </p:nvSpPr>
        <p:spPr>
          <a:xfrm flipH="1">
            <a:off x="827715" y="1997839"/>
            <a:ext cx="10536569" cy="2862322"/>
          </a:xfrm>
          <a:prstGeom prst="rect">
            <a:avLst/>
          </a:prstGeom>
          <a:noFill/>
          <a:ln>
            <a:noFill/>
          </a:ln>
        </p:spPr>
        <p:txBody>
          <a:bodyPr wrap="square" rtlCol="0">
            <a:spAutoFit/>
          </a:bodyPr>
          <a:lstStyle/>
          <a:p>
            <a:r>
              <a:rPr lang="en-US" b="0" i="0" dirty="0">
                <a:solidFill>
                  <a:srgbClr val="D1D5DB"/>
                </a:solidFill>
                <a:effectLst/>
                <a:latin typeface="Söhne"/>
              </a:rPr>
              <a:t>The cleaned data is split into 80% training and 20% testing sets using train test split(). Six classification algorithms were used: k-NN, Naive-bayes, Decision Trees, Random Forest, Logistic Regression, and SVM. The models were evaluated based on accuracy, f1 score, and a confusion matrix. </a:t>
            </a:r>
          </a:p>
          <a:p>
            <a:endParaRPr lang="en-US" b="0" i="0" dirty="0">
              <a:solidFill>
                <a:srgbClr val="D1D5DB"/>
              </a:solidFill>
              <a:effectLst/>
              <a:latin typeface="Söhne"/>
            </a:endParaRPr>
          </a:p>
          <a:p>
            <a:pPr marL="285750" indent="-285750">
              <a:buFont typeface="Arial" panose="020B0604020202020204" pitchFamily="34" charset="0"/>
              <a:buChar char="•"/>
            </a:pPr>
            <a:r>
              <a:rPr lang="en-US" b="0" i="0" dirty="0">
                <a:solidFill>
                  <a:srgbClr val="D1D5DB"/>
                </a:solidFill>
                <a:effectLst/>
                <a:latin typeface="Söhne"/>
              </a:rPr>
              <a:t>KNN is a lazy-learning algorithm that sorts data points into groups based on similarity. </a:t>
            </a:r>
          </a:p>
          <a:p>
            <a:pPr marL="285750" indent="-285750">
              <a:buFont typeface="Arial" panose="020B0604020202020204" pitchFamily="34" charset="0"/>
              <a:buChar char="•"/>
            </a:pPr>
            <a:r>
              <a:rPr lang="en-US" b="0" i="0" dirty="0">
                <a:solidFill>
                  <a:srgbClr val="D1D5DB"/>
                </a:solidFill>
                <a:effectLst/>
                <a:latin typeface="Söhne"/>
              </a:rPr>
              <a:t>Naive Bayes is a probabilistic classifier that assumes feature independence. </a:t>
            </a:r>
          </a:p>
          <a:p>
            <a:pPr marL="285750" indent="-285750">
              <a:buFont typeface="Arial" panose="020B0604020202020204" pitchFamily="34" charset="0"/>
              <a:buChar char="•"/>
            </a:pPr>
            <a:r>
              <a:rPr lang="en-US" b="0" i="0" dirty="0">
                <a:solidFill>
                  <a:srgbClr val="D1D5DB"/>
                </a:solidFill>
                <a:effectLst/>
                <a:latin typeface="Söhne"/>
              </a:rPr>
              <a:t>Decision Trees recursively split data based on feature information gain. </a:t>
            </a:r>
          </a:p>
          <a:p>
            <a:pPr marL="285750" indent="-285750">
              <a:buFont typeface="Arial" panose="020B0604020202020204" pitchFamily="34" charset="0"/>
              <a:buChar char="•"/>
            </a:pPr>
            <a:r>
              <a:rPr lang="en-US" b="0" i="0" dirty="0">
                <a:solidFill>
                  <a:srgbClr val="D1D5DB"/>
                </a:solidFill>
                <a:effectLst/>
                <a:latin typeface="Söhne"/>
              </a:rPr>
              <a:t>Random Forest improves accuracy with an average of decision tree votes. </a:t>
            </a:r>
          </a:p>
          <a:p>
            <a:pPr marL="285750" indent="-285750">
              <a:buFont typeface="Arial" panose="020B0604020202020204" pitchFamily="34" charset="0"/>
              <a:buChar char="•"/>
            </a:pPr>
            <a:r>
              <a:rPr lang="en-US" b="0" i="0" dirty="0">
                <a:solidFill>
                  <a:srgbClr val="D1D5DB"/>
                </a:solidFill>
                <a:effectLst/>
                <a:latin typeface="Söhne"/>
              </a:rPr>
              <a:t>Logistic Regression estimates the probability of a binary outcome. </a:t>
            </a:r>
          </a:p>
          <a:p>
            <a:pPr marL="285750" indent="-285750">
              <a:buFont typeface="Arial" panose="020B0604020202020204" pitchFamily="34" charset="0"/>
              <a:buChar char="•"/>
            </a:pPr>
            <a:r>
              <a:rPr lang="en-US" b="0" i="0" dirty="0">
                <a:solidFill>
                  <a:srgbClr val="D1D5DB"/>
                </a:solidFill>
                <a:effectLst/>
                <a:latin typeface="Söhne"/>
              </a:rPr>
              <a:t>SVM finds the best hyperplane to separate data points.</a:t>
            </a:r>
            <a:endParaRPr lang="en-IN" dirty="0">
              <a:ln w="9525">
                <a:noFill/>
              </a:ln>
              <a:solidFill>
                <a:schemeClr val="bg1"/>
              </a:solidFill>
              <a:cs typeface="Aharoni" panose="02010803020104030203" pitchFamily="2" charset="-79"/>
            </a:endParaRPr>
          </a:p>
        </p:txBody>
      </p:sp>
    </p:spTree>
    <p:extLst>
      <p:ext uri="{BB962C8B-B14F-4D97-AF65-F5344CB8AC3E}">
        <p14:creationId xmlns:p14="http://schemas.microsoft.com/office/powerpoint/2010/main" val="1727913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6B9ED-CBC3-0EC2-7E15-06CC5B01AD35}"/>
              </a:ext>
            </a:extLst>
          </p:cNvPr>
          <p:cNvSpPr txBox="1"/>
          <p:nvPr/>
        </p:nvSpPr>
        <p:spPr>
          <a:xfrm flipH="1">
            <a:off x="677530" y="860722"/>
            <a:ext cx="7005969" cy="769441"/>
          </a:xfrm>
          <a:prstGeom prst="rect">
            <a:avLst/>
          </a:prstGeom>
          <a:noFill/>
          <a:ln>
            <a:noFill/>
          </a:ln>
        </p:spPr>
        <p:txBody>
          <a:bodyPr wrap="square" rtlCol="0">
            <a:spAutoFit/>
          </a:bodyPr>
          <a:lstStyle/>
          <a:p>
            <a:r>
              <a:rPr lang="en-US" sz="4400" b="1" dirty="0">
                <a:ln w="0">
                  <a:noFill/>
                </a:ln>
                <a:solidFill>
                  <a:schemeClr val="bg1"/>
                </a:solidFill>
                <a:latin typeface="Aharoni" panose="020B0604020202020204" pitchFamily="2" charset="-79"/>
                <a:cs typeface="Aharoni" panose="020B0604020202020204" pitchFamily="2" charset="-79"/>
              </a:rPr>
              <a:t>Hyperparameter tuning</a:t>
            </a:r>
            <a:endParaRPr lang="en-IN" sz="4400" b="1" dirty="0">
              <a:ln w="0">
                <a:noFill/>
              </a:ln>
              <a:solidFill>
                <a:schemeClr val="bg1"/>
              </a:solidFill>
              <a:latin typeface="Aharoni" panose="020B0604020202020204" pitchFamily="2" charset="-79"/>
              <a:cs typeface="Aharoni" panose="020B0604020202020204" pitchFamily="2" charset="-79"/>
            </a:endParaRPr>
          </a:p>
        </p:txBody>
      </p:sp>
      <p:sp>
        <p:nvSpPr>
          <p:cNvPr id="3" name="TextBox 2">
            <a:extLst>
              <a:ext uri="{FF2B5EF4-FFF2-40B4-BE49-F238E27FC236}">
                <a16:creationId xmlns:a16="http://schemas.microsoft.com/office/drawing/2014/main" id="{6E7EA2C8-829B-C8DB-4C84-E7E54E871DAC}"/>
              </a:ext>
            </a:extLst>
          </p:cNvPr>
          <p:cNvSpPr txBox="1"/>
          <p:nvPr/>
        </p:nvSpPr>
        <p:spPr>
          <a:xfrm flipH="1">
            <a:off x="677530" y="2137539"/>
            <a:ext cx="10536569" cy="2031325"/>
          </a:xfrm>
          <a:prstGeom prst="rect">
            <a:avLst/>
          </a:prstGeom>
          <a:noFill/>
          <a:ln>
            <a:noFill/>
          </a:ln>
        </p:spPr>
        <p:txBody>
          <a:bodyPr wrap="square" rtlCol="0">
            <a:spAutoFit/>
          </a:bodyPr>
          <a:lstStyle/>
          <a:p>
            <a:r>
              <a:rPr lang="en-US" b="0" i="0" dirty="0">
                <a:solidFill>
                  <a:srgbClr val="D1D5DB"/>
                </a:solidFill>
                <a:effectLst/>
                <a:latin typeface="Söhne"/>
              </a:rPr>
              <a:t>Grid Search Cross Validation is a technique used to optimize the performance of machine learning models. It involves systematically testing different combinations of hyperparameters for a given model. A grid of hyperparameters is created and cross-validation is used to evaluate the performance of each combination. This allows for a thorough exploration of the hyperparameter space to find the optimal values. It is an effective technique for finding the best combination of hyperparameters. However, it is computationally expensive, especially for models with many hyperparameters or large datasets. Despite this, it can significantly improve the performance of machine learning models.</a:t>
            </a:r>
            <a:endParaRPr lang="en-IN" dirty="0">
              <a:ln w="9525">
                <a:noFill/>
              </a:ln>
              <a:solidFill>
                <a:schemeClr val="bg1"/>
              </a:solidFill>
              <a:cs typeface="Aharoni" panose="02010803020104030203" pitchFamily="2" charset="-79"/>
            </a:endParaRPr>
          </a:p>
        </p:txBody>
      </p:sp>
    </p:spTree>
    <p:extLst>
      <p:ext uri="{BB962C8B-B14F-4D97-AF65-F5344CB8AC3E}">
        <p14:creationId xmlns:p14="http://schemas.microsoft.com/office/powerpoint/2010/main" val="4134961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6B9ED-CBC3-0EC2-7E15-06CC5B01AD35}"/>
              </a:ext>
            </a:extLst>
          </p:cNvPr>
          <p:cNvSpPr txBox="1"/>
          <p:nvPr/>
        </p:nvSpPr>
        <p:spPr>
          <a:xfrm flipH="1">
            <a:off x="677530" y="860722"/>
            <a:ext cx="7005969" cy="769441"/>
          </a:xfrm>
          <a:prstGeom prst="rect">
            <a:avLst/>
          </a:prstGeom>
          <a:noFill/>
          <a:ln>
            <a:noFill/>
          </a:ln>
        </p:spPr>
        <p:txBody>
          <a:bodyPr wrap="square" rtlCol="0">
            <a:spAutoFit/>
          </a:bodyPr>
          <a:lstStyle/>
          <a:p>
            <a:r>
              <a:rPr lang="en-US" sz="4400" b="1" dirty="0">
                <a:ln w="0">
                  <a:noFill/>
                </a:ln>
                <a:solidFill>
                  <a:schemeClr val="bg1"/>
                </a:solidFill>
                <a:latin typeface="Aharoni" panose="020B0604020202020204" pitchFamily="2" charset="-79"/>
                <a:cs typeface="Aharoni" panose="020B0604020202020204" pitchFamily="2" charset="-79"/>
              </a:rPr>
              <a:t>Result and Analysis</a:t>
            </a:r>
            <a:endParaRPr lang="en-IN" sz="4400" b="1" dirty="0">
              <a:ln w="0">
                <a:noFill/>
              </a:ln>
              <a:solidFill>
                <a:schemeClr val="bg1"/>
              </a:solidFill>
              <a:latin typeface="Aharoni" panose="020B0604020202020204" pitchFamily="2" charset="-79"/>
              <a:cs typeface="Aharoni" panose="020B0604020202020204" pitchFamily="2" charset="-79"/>
            </a:endParaRPr>
          </a:p>
        </p:txBody>
      </p:sp>
      <p:sp>
        <p:nvSpPr>
          <p:cNvPr id="3" name="TextBox 2">
            <a:extLst>
              <a:ext uri="{FF2B5EF4-FFF2-40B4-BE49-F238E27FC236}">
                <a16:creationId xmlns:a16="http://schemas.microsoft.com/office/drawing/2014/main" id="{6E7EA2C8-829B-C8DB-4C84-E7E54E871DAC}"/>
              </a:ext>
            </a:extLst>
          </p:cNvPr>
          <p:cNvSpPr txBox="1"/>
          <p:nvPr/>
        </p:nvSpPr>
        <p:spPr>
          <a:xfrm flipH="1">
            <a:off x="677530" y="2137539"/>
            <a:ext cx="10536569" cy="1477328"/>
          </a:xfrm>
          <a:prstGeom prst="rect">
            <a:avLst/>
          </a:prstGeom>
          <a:noFill/>
          <a:ln>
            <a:noFill/>
          </a:ln>
        </p:spPr>
        <p:txBody>
          <a:bodyPr wrap="square" rtlCol="0">
            <a:spAutoFit/>
          </a:bodyPr>
          <a:lstStyle/>
          <a:p>
            <a:r>
              <a:rPr lang="en-US" b="0" i="0" dirty="0">
                <a:solidFill>
                  <a:srgbClr val="D1D5DB"/>
                </a:solidFill>
                <a:effectLst/>
                <a:latin typeface="Söhne"/>
              </a:rPr>
              <a:t>The performance of different classification models on an autism spectrum disorder dataset was evaluated by comparing their accuracy and f1 score after hyperparameter optimization. The </a:t>
            </a:r>
            <a:r>
              <a:rPr lang="en-US" b="1" i="0" dirty="0">
                <a:solidFill>
                  <a:srgbClr val="D1D5DB"/>
                </a:solidFill>
                <a:effectLst/>
                <a:latin typeface="Söhne"/>
              </a:rPr>
              <a:t>Logistic Regression</a:t>
            </a:r>
            <a:r>
              <a:rPr lang="en-US" b="0" i="0" dirty="0">
                <a:solidFill>
                  <a:srgbClr val="D1D5DB"/>
                </a:solidFill>
                <a:effectLst/>
                <a:latin typeface="Söhne"/>
              </a:rPr>
              <a:t> classifier achieved the </a:t>
            </a:r>
            <a:r>
              <a:rPr lang="en-US" b="1" i="0" dirty="0">
                <a:solidFill>
                  <a:srgbClr val="D1D5DB"/>
                </a:solidFill>
                <a:effectLst/>
                <a:latin typeface="Söhne"/>
              </a:rPr>
              <a:t>highest accuracy of 97.8% and f1 score of 96.7%</a:t>
            </a:r>
            <a:r>
              <a:rPr lang="en-US" b="0" i="0" dirty="0">
                <a:solidFill>
                  <a:srgbClr val="D1D5DB"/>
                </a:solidFill>
                <a:effectLst/>
                <a:latin typeface="Söhne"/>
              </a:rPr>
              <a:t>, indicating its effectiveness in accurately classifying the dataset. The results highlight the importance of selecting appropriate machine learning models and optimizing their hyperparameters for achieving optimal performance on a given dataset.</a:t>
            </a:r>
            <a:endParaRPr lang="en-IN" dirty="0">
              <a:ln w="9525">
                <a:noFill/>
              </a:ln>
              <a:solidFill>
                <a:schemeClr val="bg1"/>
              </a:solidFill>
              <a:cs typeface="Aharoni" panose="02010803020104030203" pitchFamily="2" charset="-79"/>
            </a:endParaRPr>
          </a:p>
        </p:txBody>
      </p:sp>
      <p:pic>
        <p:nvPicPr>
          <p:cNvPr id="6" name="Picture 5" descr="A screenshot of a graph&#10;&#10;Description automatically generated with low confidence">
            <a:extLst>
              <a:ext uri="{FF2B5EF4-FFF2-40B4-BE49-F238E27FC236}">
                <a16:creationId xmlns:a16="http://schemas.microsoft.com/office/drawing/2014/main" id="{63CFDFFA-B8EA-1F4B-9C02-304FB5C3F3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9996" y="4224225"/>
            <a:ext cx="5792008" cy="1609950"/>
          </a:xfrm>
          <a:prstGeom prst="rect">
            <a:avLst/>
          </a:prstGeom>
        </p:spPr>
      </p:pic>
    </p:spTree>
    <p:extLst>
      <p:ext uri="{BB962C8B-B14F-4D97-AF65-F5344CB8AC3E}">
        <p14:creationId xmlns:p14="http://schemas.microsoft.com/office/powerpoint/2010/main" val="354688346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107</TotalTime>
  <Words>821</Words>
  <Application>Microsoft Office PowerPoint</Application>
  <PresentationFormat>Widescreen</PresentationFormat>
  <Paragraphs>37</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Aharoni</vt:lpstr>
      <vt:lpstr>Arial</vt:lpstr>
      <vt:lpstr>Calibri</vt:lpstr>
      <vt:lpstr>Calibri Light</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Sanchit Sharma</dc:creator>
  <cp:lastModifiedBy>Sanchit Sharma</cp:lastModifiedBy>
  <cp:revision>1</cp:revision>
  <dcterms:created xsi:type="dcterms:W3CDTF">2023-05-05T16:11:12Z</dcterms:created>
  <dcterms:modified xsi:type="dcterms:W3CDTF">2023-05-05T17:58:32Z</dcterms:modified>
</cp:coreProperties>
</file>

<file path=docProps/thumbnail.jpeg>
</file>